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58"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7C9B81F-C347-4BEF-BFDF-29C42F48304A}" type="datetimeFigureOut">
              <a:rPr lang="en-US" smtClean="0"/>
              <a:pPr/>
              <a:t>10/11/2011</a:t>
            </a:fld>
            <a:endParaRPr lang="en-US"/>
          </a:p>
        </p:txBody>
      </p:sp>
      <p:sp>
        <p:nvSpPr>
          <p:cNvPr id="19" name="Footer Placeholder 18"/>
          <p:cNvSpPr>
            <a:spLocks noGrp="1"/>
          </p:cNvSpPr>
          <p:nvPr>
            <p:ph type="ftr" sz="quarter" idx="11"/>
          </p:nvPr>
        </p:nvSpPr>
        <p:spPr/>
        <p:txBody>
          <a:bodyPr/>
          <a:lstStyle/>
          <a:p>
            <a:endParaRPr kumimoji="0" lang="en-US"/>
          </a:p>
        </p:txBody>
      </p:sp>
      <p:sp>
        <p:nvSpPr>
          <p:cNvPr id="27" name="Slide Number Placeholder 26"/>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C9B81F-C347-4BEF-BFDF-29C42F48304A}" type="datetimeFigureOut">
              <a:rPr lang="en-US" smtClean="0"/>
              <a:pPr/>
              <a:t>10/11/2011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C9B81F-C347-4BEF-BFDF-29C42F48304A}" type="datetimeFigureOut">
              <a:rPr lang="en-US" smtClean="0"/>
              <a:pPr/>
              <a:t>10/11/2011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C9B81F-C347-4BEF-BFDF-29C42F48304A}" type="datetimeFigureOut">
              <a:rPr lang="en-US" smtClean="0"/>
              <a:pPr/>
              <a:t>10/11/2011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7C9B81F-C347-4BEF-BFDF-29C42F48304A}" type="datetimeFigureOut">
              <a:rPr lang="en-US" smtClean="0"/>
              <a:pPr/>
              <a:t>10/11/2011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7C9B81F-C347-4BEF-BFDF-29C42F48304A}" type="datetimeFigureOut">
              <a:rPr lang="en-US" smtClean="0"/>
              <a:pPr/>
              <a:t>10/11/2011</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7C9B81F-C347-4BEF-BFDF-29C42F48304A}" type="datetimeFigureOut">
              <a:rPr lang="en-US" smtClean="0"/>
              <a:pPr/>
              <a:t>10/11/2011</a:t>
            </a:fld>
            <a:endParaRPr lang="en-US"/>
          </a:p>
        </p:txBody>
      </p:sp>
      <p:sp>
        <p:nvSpPr>
          <p:cNvPr id="8" name="Footer Placeholder 7"/>
          <p:cNvSpPr>
            <a:spLocks noGrp="1"/>
          </p:cNvSpPr>
          <p:nvPr>
            <p:ph type="ftr" sz="quarter" idx="11"/>
          </p:nvPr>
        </p:nvSpPr>
        <p:spPr/>
        <p:txBody>
          <a:bodyPr/>
          <a:lstStyle/>
          <a:p>
            <a:endParaRPr kumimoji="0" lang="en-US" dirty="0"/>
          </a:p>
        </p:txBody>
      </p:sp>
      <p:sp>
        <p:nvSpPr>
          <p:cNvPr id="9" name="Slide Number Placeholder 8"/>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7C9B81F-C347-4BEF-BFDF-29C42F48304A}" type="datetimeFigureOut">
              <a:rPr lang="en-US" smtClean="0"/>
              <a:pPr/>
              <a:t>10/11/2011</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C9B81F-C347-4BEF-BFDF-29C42F48304A}" type="datetimeFigureOut">
              <a:rPr lang="en-US" smtClean="0"/>
              <a:pPr/>
              <a:t>10/11/2011</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7C9B81F-C347-4BEF-BFDF-29C42F48304A}" type="datetimeFigureOut">
              <a:rPr lang="en-US" smtClean="0"/>
              <a:pPr/>
              <a:t>10/11/2011</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7C9B81F-C347-4BEF-BFDF-29C42F48304A}" type="datetimeFigureOut">
              <a:rPr lang="en-US" smtClean="0"/>
              <a:pPr/>
              <a:t>10/11/2011</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a:xfrm>
            <a:off x="8077200" y="6356350"/>
            <a:ext cx="609600" cy="365125"/>
          </a:xfrm>
        </p:spPr>
        <p:txBody>
          <a:bodyPr/>
          <a:lstStyle/>
          <a:p>
            <a:fld id="{042AED99-7FB4-404E-8A97-64753DCE42EC}" type="slidenum">
              <a:rPr kumimoji="0" lang="en-US" smtClean="0"/>
              <a:pPr/>
              <a:t>‹#›</a:t>
            </a:fld>
            <a:endParaRPr kumimoji="0"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7C9B81F-C347-4BEF-BFDF-29C42F48304A}" type="datetimeFigureOut">
              <a:rPr lang="en-US" smtClean="0"/>
              <a:pPr/>
              <a:t>10/11/2011</a:t>
            </a:fld>
            <a:endParaRPr lang="en-US" dirty="0">
              <a:solidFill>
                <a:schemeClr val="tx2">
                  <a:shade val="90000"/>
                </a:scheme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lgn="l" eaLnBrk="1" latinLnBrk="0" hangingPunct="1"/>
            <a:endParaRPr kumimoji="0" lang="en-US" dirty="0">
              <a:solidFill>
                <a:schemeClr val="tx2">
                  <a:shade val="90000"/>
                </a:scheme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42AED99-7FB4-404E-8A97-64753DCE42EC}" type="slidenum">
              <a:rPr kumimoji="0" lang="en-US" smtClean="0"/>
              <a:pPr/>
              <a:t>‹#›</a:t>
            </a:fld>
            <a:endParaRPr kumimoji="0" lang="en-US" dirty="0">
              <a:solidFill>
                <a:schemeClr val="tx2">
                  <a:shade val="90000"/>
                </a:scheme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ala.org/ala/mgrps/divs/yalsa/booklistsawards/booklistsbook.cf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www.imdb.com/media/rm3512310784/tt0264578" TargetMode="Externa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ALEX  </a:t>
            </a:r>
            <a:r>
              <a:rPr lang="en-US" dirty="0" smtClean="0"/>
              <a:t>Award</a:t>
            </a:r>
            <a:endParaRPr lang="en-US" dirty="0"/>
          </a:p>
        </p:txBody>
      </p:sp>
      <p:sp>
        <p:nvSpPr>
          <p:cNvPr id="3" name="Subtitle 2"/>
          <p:cNvSpPr>
            <a:spLocks noGrp="1"/>
          </p:cNvSpPr>
          <p:nvPr>
            <p:ph type="subTitle" idx="1"/>
          </p:nvPr>
        </p:nvSpPr>
        <p:spPr/>
        <p:txBody>
          <a:bodyPr>
            <a:normAutofit/>
          </a:bodyPr>
          <a:lstStyle/>
          <a:p>
            <a:r>
              <a:rPr lang="en-US" dirty="0" err="1" smtClean="0"/>
              <a:t>Sherone</a:t>
            </a:r>
            <a:r>
              <a:rPr lang="en-US" dirty="0" smtClean="0"/>
              <a:t> Barnes &amp; </a:t>
            </a:r>
            <a:r>
              <a:rPr lang="en-US" dirty="0" err="1" smtClean="0"/>
              <a:t>Abegail</a:t>
            </a:r>
            <a:r>
              <a:rPr lang="en-US" dirty="0" smtClean="0"/>
              <a:t> Prado</a:t>
            </a:r>
            <a:endParaRPr lang="en-US" dirty="0" smtClean="0"/>
          </a:p>
          <a:p>
            <a:endParaRPr lang="en-US" dirty="0" smtClean="0"/>
          </a:p>
          <a:p>
            <a:r>
              <a:rPr lang="en-US" sz="1400" dirty="0" smtClean="0"/>
              <a:t>Copy and paste this link into your browser or start the slide show and click on the link.</a:t>
            </a:r>
          </a:p>
          <a:p>
            <a:r>
              <a:rPr lang="en-US" sz="1400" dirty="0" smtClean="0">
                <a:hlinkClick r:id="rId2"/>
              </a:rPr>
              <a:t>http://www.ala.org/ala/mgrps/divs/yalsa/booklistsawards/booklistsbook.cfm</a:t>
            </a:r>
            <a:endParaRPr lang="en-US" sz="1400" dirty="0" smtClean="0"/>
          </a:p>
          <a:p>
            <a:endParaRPr lang="en-US" sz="1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p:txBody>
          <a:bodyPr/>
          <a:lstStyle/>
          <a:p>
            <a:r>
              <a:rPr lang="en-US" dirty="0"/>
              <a:t>The Alex Awards are given to ten books written for adults that have special appeal to young adults, ages 12 through 18</a:t>
            </a:r>
            <a:r>
              <a:rPr lang="en-US" dirty="0" smtClean="0"/>
              <a:t>.</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Background/History</a:t>
            </a:r>
            <a:endParaRPr lang="en-US" dirty="0"/>
          </a:p>
        </p:txBody>
      </p:sp>
      <p:sp>
        <p:nvSpPr>
          <p:cNvPr id="3" name="Content Placeholder 2"/>
          <p:cNvSpPr>
            <a:spLocks noGrp="1"/>
          </p:cNvSpPr>
          <p:nvPr>
            <p:ph idx="1"/>
          </p:nvPr>
        </p:nvSpPr>
        <p:spPr/>
        <p:txBody>
          <a:bodyPr>
            <a:normAutofit/>
          </a:bodyPr>
          <a:lstStyle/>
          <a:p>
            <a:r>
              <a:rPr lang="en-US" dirty="0" smtClean="0"/>
              <a:t>The </a:t>
            </a:r>
            <a:r>
              <a:rPr lang="en-US" dirty="0"/>
              <a:t>Alex Awards were first given annually beginning in 1998 and became an official ALA award in 2002</a:t>
            </a:r>
            <a:r>
              <a:rPr lang="en-US" dirty="0" smtClean="0"/>
              <a:t>.</a:t>
            </a:r>
          </a:p>
          <a:p>
            <a:r>
              <a:rPr lang="en-US" dirty="0" smtClean="0"/>
              <a:t>Margaret A. Edwards </a:t>
            </a:r>
            <a:r>
              <a:rPr lang="en-US" dirty="0"/>
              <a:t>pioneered young adult library services and worked for many years at the Enoch Pratt Library in Baltimore. Her work is described in her book Fair Garden and the Swarm of Beasts, and over the years she has served as an inspiration to many librarians who serve young adults. </a:t>
            </a:r>
          </a:p>
          <a:p>
            <a:r>
              <a:rPr lang="en-US" dirty="0" smtClean="0"/>
              <a:t>The </a:t>
            </a:r>
            <a:r>
              <a:rPr lang="en-US" dirty="0"/>
              <a:t>Alex Awards are named after Edwards, who was called “Alex” by her friends.</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Current Winner</a:t>
            </a:r>
            <a:br>
              <a:rPr lang="en-US" dirty="0" smtClean="0"/>
            </a:br>
            <a:r>
              <a:rPr lang="en-US" dirty="0" smtClean="0"/>
              <a:t>Notable Past Winners or Nominees</a:t>
            </a:r>
            <a:endParaRPr lang="en-US"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85800" y="1905000"/>
            <a:ext cx="3893806" cy="4389437"/>
          </a:xfrm>
          <a:noFill/>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2514600"/>
            <a:ext cx="1133475" cy="160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a:off x="4800600" y="1981200"/>
            <a:ext cx="0" cy="4648200"/>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095875" y="2002465"/>
            <a:ext cx="1305614" cy="307777"/>
          </a:xfrm>
          <a:prstGeom prst="rect">
            <a:avLst/>
          </a:prstGeom>
          <a:noFill/>
        </p:spPr>
        <p:txBody>
          <a:bodyPr wrap="none" rtlCol="0">
            <a:spAutoFit/>
          </a:bodyPr>
          <a:lstStyle/>
          <a:p>
            <a:r>
              <a:rPr lang="en-US" sz="1400" b="1" dirty="0" smtClean="0">
                <a:solidFill>
                  <a:srgbClr val="FF0000"/>
                </a:solidFill>
              </a:rPr>
              <a:t>Past Winners</a:t>
            </a:r>
            <a:endParaRPr lang="en-US" sz="1400" b="1" dirty="0">
              <a:solidFill>
                <a:srgbClr val="FF0000"/>
              </a:solidFill>
            </a:endParaRPr>
          </a:p>
        </p:txBody>
      </p:sp>
      <p:pic>
        <p:nvPicPr>
          <p:cNvPr id="1028" name="Picture 4" descr="mudb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71869" y="2614612"/>
            <a:ext cx="952500" cy="14097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The SECRET FAMILY : TWENTY-FOUR HOURS INSIDE THE MYSTERIOUS WORLD OF OUR MINDS AND BODI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67989" y="4572000"/>
            <a:ext cx="1333500" cy="167640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The Endurance Poster">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10400" y="4630959"/>
            <a:ext cx="1075439" cy="159305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5286397" y="4036504"/>
            <a:ext cx="619080" cy="369332"/>
          </a:xfrm>
          <a:prstGeom prst="rect">
            <a:avLst/>
          </a:prstGeom>
          <a:noFill/>
        </p:spPr>
        <p:txBody>
          <a:bodyPr wrap="none" rtlCol="0">
            <a:spAutoFit/>
          </a:bodyPr>
          <a:lstStyle/>
          <a:p>
            <a:r>
              <a:rPr lang="en-US" dirty="0" smtClean="0"/>
              <a:t>2010</a:t>
            </a:r>
            <a:endParaRPr lang="en-US" dirty="0"/>
          </a:p>
        </p:txBody>
      </p:sp>
      <p:sp>
        <p:nvSpPr>
          <p:cNvPr id="13" name="TextBox 12"/>
          <p:cNvSpPr txBox="1"/>
          <p:nvPr/>
        </p:nvSpPr>
        <p:spPr>
          <a:xfrm>
            <a:off x="7238579" y="4044124"/>
            <a:ext cx="673582" cy="369332"/>
          </a:xfrm>
          <a:prstGeom prst="rect">
            <a:avLst/>
          </a:prstGeom>
          <a:noFill/>
        </p:spPr>
        <p:txBody>
          <a:bodyPr wrap="none" rtlCol="0">
            <a:spAutoFit/>
          </a:bodyPr>
          <a:lstStyle/>
          <a:p>
            <a:r>
              <a:rPr lang="en-US" dirty="0" smtClean="0"/>
              <a:t>2009</a:t>
            </a:r>
            <a:endParaRPr lang="en-US" dirty="0"/>
          </a:p>
        </p:txBody>
      </p:sp>
      <p:sp>
        <p:nvSpPr>
          <p:cNvPr id="14" name="TextBox 13"/>
          <p:cNvSpPr txBox="1"/>
          <p:nvPr/>
        </p:nvSpPr>
        <p:spPr>
          <a:xfrm>
            <a:off x="5439142" y="6260068"/>
            <a:ext cx="632353" cy="369332"/>
          </a:xfrm>
          <a:prstGeom prst="rect">
            <a:avLst/>
          </a:prstGeom>
          <a:noFill/>
        </p:spPr>
        <p:txBody>
          <a:bodyPr wrap="none" rtlCol="0">
            <a:spAutoFit/>
          </a:bodyPr>
          <a:lstStyle/>
          <a:p>
            <a:r>
              <a:rPr lang="en-US" dirty="0" smtClean="0"/>
              <a:t>1998</a:t>
            </a:r>
            <a:endParaRPr lang="en-US" dirty="0"/>
          </a:p>
        </p:txBody>
      </p:sp>
      <p:sp>
        <p:nvSpPr>
          <p:cNvPr id="15" name="TextBox 14"/>
          <p:cNvSpPr txBox="1"/>
          <p:nvPr/>
        </p:nvSpPr>
        <p:spPr>
          <a:xfrm>
            <a:off x="7306774" y="6285976"/>
            <a:ext cx="635559" cy="369332"/>
          </a:xfrm>
          <a:prstGeom prst="rect">
            <a:avLst/>
          </a:prstGeom>
          <a:noFill/>
        </p:spPr>
        <p:txBody>
          <a:bodyPr wrap="none" rtlCol="0">
            <a:spAutoFit/>
          </a:bodyPr>
          <a:lstStyle/>
          <a:p>
            <a:r>
              <a:rPr lang="en-US" smtClean="0"/>
              <a:t>1999</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Award criteria</a:t>
            </a:r>
            <a:endParaRPr lang="en-US" dirty="0"/>
          </a:p>
        </p:txBody>
      </p:sp>
      <p:sp>
        <p:nvSpPr>
          <p:cNvPr id="3" name="Content Placeholder 2"/>
          <p:cNvSpPr>
            <a:spLocks noGrp="1"/>
          </p:cNvSpPr>
          <p:nvPr>
            <p:ph idx="1"/>
          </p:nvPr>
        </p:nvSpPr>
        <p:spPr/>
        <p:txBody>
          <a:bodyPr>
            <a:normAutofit lnSpcReduction="10000"/>
          </a:bodyPr>
          <a:lstStyle/>
          <a:p>
            <a:r>
              <a:rPr lang="en-US" dirty="0"/>
              <a:t>The winning titles are selected from the previous year's publishing.</a:t>
            </a:r>
            <a:endParaRPr lang="en-US" dirty="0" smtClean="0"/>
          </a:p>
          <a:p>
            <a:r>
              <a:rPr lang="en-US" dirty="0" smtClean="0"/>
              <a:t>YALSA's </a:t>
            </a:r>
            <a:r>
              <a:rPr lang="en-US" dirty="0"/>
              <a:t>Alex Committee looks for outstanding titles that are of interest and value to teenagers. Suggested selection criteria:</a:t>
            </a:r>
          </a:p>
          <a:p>
            <a:pPr lvl="1"/>
            <a:r>
              <a:rPr lang="en-US" dirty="0"/>
              <a:t>Titles are selected for their demonstrated or probable appeal to the personal reading tastes of young adults  </a:t>
            </a:r>
          </a:p>
          <a:p>
            <a:pPr lvl="1"/>
            <a:r>
              <a:rPr lang="en-US" dirty="0"/>
              <a:t>Appeal and popularity are not synonymous In addition to the question of appeal, committee members should consider the following when assessing titles: language, plot, style, setting, dialog, characterization, and design.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Sponsoring organization</a:t>
            </a:r>
            <a:endParaRPr lang="en-US" dirty="0"/>
          </a:p>
        </p:txBody>
      </p:sp>
      <p:sp>
        <p:nvSpPr>
          <p:cNvPr id="3" name="Content Placeholder 2"/>
          <p:cNvSpPr>
            <a:spLocks noGrp="1"/>
          </p:cNvSpPr>
          <p:nvPr>
            <p:ph idx="1"/>
          </p:nvPr>
        </p:nvSpPr>
        <p:spPr/>
        <p:txBody>
          <a:bodyPr/>
          <a:lstStyle/>
          <a:p>
            <a:r>
              <a:rPr lang="en-US" dirty="0"/>
              <a:t>The award is sponsored by the Margaret A. Edwards Trust. </a:t>
            </a:r>
            <a:endParaRPr lang="en-US" dirty="0" smtClean="0"/>
          </a:p>
          <a:p>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Timeframe for Announcing Winner</a:t>
            </a:r>
          </a:p>
        </p:txBody>
      </p:sp>
      <p:sp>
        <p:nvSpPr>
          <p:cNvPr id="3" name="Content Placeholder 2"/>
          <p:cNvSpPr>
            <a:spLocks noGrp="1"/>
          </p:cNvSpPr>
          <p:nvPr>
            <p:ph idx="1"/>
          </p:nvPr>
        </p:nvSpPr>
        <p:spPr/>
        <p:txBody>
          <a:bodyPr>
            <a:normAutofit fontScale="92500" lnSpcReduction="10000"/>
          </a:bodyPr>
          <a:lstStyle/>
          <a:p>
            <a:r>
              <a:rPr lang="en-US" dirty="0"/>
              <a:t>Anyone can nominate titles for YALSA's lists and awards. Nominations may be accepted from the field and Committee up to December 1st of that calendar year. Nominations from committee members may be accepted up to December 31st of that calendar year.</a:t>
            </a:r>
          </a:p>
          <a:p>
            <a:r>
              <a:rPr lang="en-US" dirty="0"/>
              <a:t>Final selections voting are made at the ALA Midwinter Meeting during a series of meetings.</a:t>
            </a:r>
          </a:p>
          <a:p>
            <a:r>
              <a:rPr lang="en-US" dirty="0"/>
              <a:t>Both winning titles and vetted nominations will be made available on the YALSA website and winners may appear in a spring issue of </a:t>
            </a:r>
            <a:r>
              <a:rPr lang="en-US" i="1" dirty="0"/>
              <a:t>Booklist</a:t>
            </a:r>
            <a:r>
              <a:rPr lang="en-US" dirty="0"/>
              <a:t>. YALSA will also include the final Alex list in its annual Best of the Best for Young Adults compilation of selection and award titles for young adults.</a:t>
            </a:r>
          </a:p>
        </p:txBody>
      </p:sp>
    </p:spTree>
    <p:extLst>
      <p:ext uri="{BB962C8B-B14F-4D97-AF65-F5344CB8AC3E}">
        <p14:creationId xmlns:p14="http://schemas.microsoft.com/office/powerpoint/2010/main" val="3135501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Timeframe for Announcing Winner</a:t>
            </a:r>
          </a:p>
        </p:txBody>
      </p:sp>
      <p:cxnSp>
        <p:nvCxnSpPr>
          <p:cNvPr id="5" name="Straight Arrow Connector 4"/>
          <p:cNvCxnSpPr/>
          <p:nvPr/>
        </p:nvCxnSpPr>
        <p:spPr>
          <a:xfrm flipV="1">
            <a:off x="457200" y="3429000"/>
            <a:ext cx="8229600" cy="7620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6" name="Oval 5"/>
          <p:cNvSpPr/>
          <p:nvPr/>
        </p:nvSpPr>
        <p:spPr>
          <a:xfrm>
            <a:off x="747076" y="3429000"/>
            <a:ext cx="167323" cy="14706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28600" y="3599688"/>
            <a:ext cx="1490921" cy="923330"/>
          </a:xfrm>
          <a:prstGeom prst="rect">
            <a:avLst/>
          </a:prstGeom>
          <a:noFill/>
        </p:spPr>
        <p:txBody>
          <a:bodyPr wrap="none" rtlCol="0">
            <a:spAutoFit/>
          </a:bodyPr>
          <a:lstStyle/>
          <a:p>
            <a:r>
              <a:rPr lang="en-US" dirty="0" smtClean="0"/>
              <a:t>Nominations</a:t>
            </a:r>
          </a:p>
          <a:p>
            <a:r>
              <a:rPr lang="en-US" dirty="0" smtClean="0"/>
              <a:t>Dec 1</a:t>
            </a:r>
            <a:r>
              <a:rPr lang="en-US" baseline="30000" dirty="0" smtClean="0"/>
              <a:t>st</a:t>
            </a:r>
            <a:r>
              <a:rPr lang="en-US" dirty="0" smtClean="0"/>
              <a:t> – 31st</a:t>
            </a:r>
          </a:p>
          <a:p>
            <a:endParaRPr lang="en-US" dirty="0"/>
          </a:p>
        </p:txBody>
      </p:sp>
      <p:sp>
        <p:nvSpPr>
          <p:cNvPr id="10" name="TextBox 9"/>
          <p:cNvSpPr txBox="1"/>
          <p:nvPr/>
        </p:nvSpPr>
        <p:spPr>
          <a:xfrm>
            <a:off x="4267200" y="3630168"/>
            <a:ext cx="2286000" cy="2123658"/>
          </a:xfrm>
          <a:prstGeom prst="rect">
            <a:avLst/>
          </a:prstGeom>
          <a:noFill/>
        </p:spPr>
        <p:txBody>
          <a:bodyPr wrap="square" rtlCol="0">
            <a:spAutoFit/>
          </a:bodyPr>
          <a:lstStyle/>
          <a:p>
            <a:r>
              <a:rPr lang="en-US" dirty="0" smtClean="0"/>
              <a:t>ALA Midwinter Meeting</a:t>
            </a:r>
          </a:p>
          <a:p>
            <a:r>
              <a:rPr lang="en-US" dirty="0"/>
              <a:t>Final selections voting</a:t>
            </a:r>
          </a:p>
          <a:p>
            <a:r>
              <a:rPr lang="en-US" dirty="0" smtClean="0"/>
              <a:t>January</a:t>
            </a:r>
          </a:p>
          <a:p>
            <a:endParaRPr lang="en-US" dirty="0" smtClean="0"/>
          </a:p>
          <a:p>
            <a:endParaRPr lang="en-US" sz="2400" dirty="0"/>
          </a:p>
        </p:txBody>
      </p:sp>
      <p:sp>
        <p:nvSpPr>
          <p:cNvPr id="12" name="TextBox 11"/>
          <p:cNvSpPr txBox="1"/>
          <p:nvPr/>
        </p:nvSpPr>
        <p:spPr>
          <a:xfrm>
            <a:off x="1981200" y="3602736"/>
            <a:ext cx="2286000" cy="1415772"/>
          </a:xfrm>
          <a:prstGeom prst="rect">
            <a:avLst/>
          </a:prstGeom>
          <a:noFill/>
        </p:spPr>
        <p:txBody>
          <a:bodyPr wrap="square" rtlCol="0">
            <a:spAutoFit/>
          </a:bodyPr>
          <a:lstStyle/>
          <a:p>
            <a:r>
              <a:rPr lang="en-US" dirty="0" smtClean="0"/>
              <a:t>Annotated list disseminated </a:t>
            </a:r>
            <a:endParaRPr lang="en-US" dirty="0"/>
          </a:p>
          <a:p>
            <a:r>
              <a:rPr lang="en-US" dirty="0" smtClean="0"/>
              <a:t>January</a:t>
            </a:r>
          </a:p>
          <a:p>
            <a:endParaRPr lang="en-US" sz="1400" dirty="0" smtClean="0"/>
          </a:p>
          <a:p>
            <a:endParaRPr lang="en-US" dirty="0"/>
          </a:p>
        </p:txBody>
      </p:sp>
      <p:sp>
        <p:nvSpPr>
          <p:cNvPr id="13" name="TextBox 12"/>
          <p:cNvSpPr txBox="1"/>
          <p:nvPr/>
        </p:nvSpPr>
        <p:spPr>
          <a:xfrm>
            <a:off x="6553200" y="3657600"/>
            <a:ext cx="1856232" cy="1477328"/>
          </a:xfrm>
          <a:prstGeom prst="rect">
            <a:avLst/>
          </a:prstGeom>
          <a:noFill/>
        </p:spPr>
        <p:txBody>
          <a:bodyPr wrap="square" rtlCol="0">
            <a:spAutoFit/>
          </a:bodyPr>
          <a:lstStyle/>
          <a:p>
            <a:r>
              <a:rPr lang="en-US" dirty="0"/>
              <a:t>YALSA website and winners may appear in a spring issue of Booklist</a:t>
            </a:r>
          </a:p>
        </p:txBody>
      </p:sp>
      <p:sp>
        <p:nvSpPr>
          <p:cNvPr id="15" name="Oval 14"/>
          <p:cNvSpPr/>
          <p:nvPr/>
        </p:nvSpPr>
        <p:spPr>
          <a:xfrm>
            <a:off x="2743200" y="3393567"/>
            <a:ext cx="167323" cy="14706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5029200" y="3393567"/>
            <a:ext cx="167323" cy="14706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7309262" y="3355467"/>
            <a:ext cx="167323" cy="14706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956317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36</TotalTime>
  <Words>278</Words>
  <Application>Microsoft Office PowerPoint</Application>
  <PresentationFormat>On-screen Show (4:3)</PresentationFormat>
  <Paragraphs>37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Flow</vt:lpstr>
      <vt:lpstr>ALEX  Award</vt:lpstr>
      <vt:lpstr>Purpose</vt:lpstr>
      <vt:lpstr>Background/History</vt:lpstr>
      <vt:lpstr>Current Winner Notable Past Winners or Nominees</vt:lpstr>
      <vt:lpstr>Award criteria</vt:lpstr>
      <vt:lpstr>Sponsoring organization</vt:lpstr>
      <vt:lpstr>Timeframe for Announcing Winner</vt:lpstr>
      <vt:lpstr>Timeframe for Announcing Winner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________  Award</dc:title>
  <dc:creator>Daniel</dc:creator>
  <cp:lastModifiedBy>Sherone Barnes</cp:lastModifiedBy>
  <cp:revision>5</cp:revision>
  <dcterms:created xsi:type="dcterms:W3CDTF">2010-09-29T21:38:48Z</dcterms:created>
  <dcterms:modified xsi:type="dcterms:W3CDTF">2011-10-11T22:09:45Z</dcterms:modified>
</cp:coreProperties>
</file>