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74" r:id="rId11"/>
    <p:sldId id="267" r:id="rId12"/>
    <p:sldId id="271" r:id="rId13"/>
    <p:sldId id="269" r:id="rId14"/>
    <p:sldId id="273" r:id="rId15"/>
    <p:sldId id="270" r:id="rId16"/>
    <p:sldId id="272" r:id="rId17"/>
    <p:sldId id="268" r:id="rId18"/>
    <p:sldId id="265" r:id="rId19"/>
  </p:sldIdLst>
  <p:sldSz cx="10160000" cy="7620000"/>
  <p:notesSz cx="6858000" cy="92122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8336" autoAdjust="0"/>
    <p:restoredTop sz="90920" autoAdjust="0"/>
  </p:normalViewPr>
  <p:slideViewPr>
    <p:cSldViewPr>
      <p:cViewPr varScale="1">
        <p:scale>
          <a:sx n="61" d="100"/>
          <a:sy n="61" d="100"/>
        </p:scale>
        <p:origin x="-17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F2E6B7-1E8E-4F17-B4BE-3F44A88798A3}" type="datetimeFigureOut">
              <a:rPr lang="en-US"/>
              <a:pPr/>
              <a:t>3/2/2011</a:t>
            </a:fld>
            <a:endParaRPr lang="en-US" dirty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03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503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987835B-F4EE-4DB3-BB4E-509DA053C72B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F934A-0D37-4730-A400-F0D55A0044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026A1-6F9A-46BE-89E4-5C6E485FAB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5"/>
            <a:ext cx="2159000" cy="6097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76275"/>
            <a:ext cx="6324600" cy="6097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FF232-0CE1-426C-B093-0AEBC73A67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21792-F411-4104-B9BE-7790AB17AB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2D50D-82EA-40D3-92E1-DB16E12EF0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71FC3-E43E-4DAF-B55B-A815033C70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F4D63-73C0-4C0F-BF00-EA60633723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D42D4-0697-4483-9A5E-85F3E5D18B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7B056-DD80-4CE6-9C86-8FD4570D1C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33871-DD94-475F-86B4-1F4B44F5F8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9A8F2-3BE5-47D8-B3DF-9F9F7EE1A6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76275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00275"/>
            <a:ext cx="86360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4044321-AF74-4D34-BBFE-AE8A4BDF94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prezi.com/vs4mbaswwxuf/caldecott-awards-1938-to-1972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://prezi.com/k5kt1-bf7t_m/caldecott-awards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a.org/ala/mgrps/divs/alsc/awardsgrants/bookmedia/caldecottmedal/caldecotthonors/caldecottmedal.cfm" TargetMode="External"/><Relationship Id="rId2" Type="http://schemas.openxmlformats.org/officeDocument/2006/relationships/hyperlink" Target="http://www.randolphcaldecott.org.uk/who.htm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lookingglassreview.com/html/randolph_caldecott.html" TargetMode="External"/><Relationship Id="rId5" Type="http://schemas.openxmlformats.org/officeDocument/2006/relationships/hyperlink" Target="http://en.wikipedia.org/wiki/Caldecott_Medal" TargetMode="External"/><Relationship Id="rId4" Type="http://schemas.openxmlformats.org/officeDocument/2006/relationships/hyperlink" Target="http://www.ala.org/ala/mgrps/divs/alsc/awardsgrants/bookmedia/caldecottmedal/aboutcaldecott/aboutcaldecott.cf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50900" y="3043238"/>
            <a:ext cx="8458200" cy="1397000"/>
          </a:xfrm>
        </p:spPr>
        <p:txBody>
          <a:bodyPr lIns="0" tIns="0" rIns="0" bIns="0" anchor="t"/>
          <a:lstStyle/>
          <a:p>
            <a:pPr eaLnBrk="1" hangingPunct="1">
              <a:lnSpc>
                <a:spcPct val="95000"/>
              </a:lnSpc>
            </a:pPr>
            <a:r>
              <a:rPr lang="en-US" sz="4800" dirty="0" smtClean="0">
                <a:solidFill>
                  <a:srgbClr val="00BDEC"/>
                </a:solidFill>
                <a:latin typeface="Georgia" pitchFamily="18" charset="0"/>
              </a:rPr>
              <a:t>Randolph Caldecott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800" dirty="0" smtClean="0">
                <a:solidFill>
                  <a:srgbClr val="00BDEC"/>
                </a:solidFill>
                <a:latin typeface="Georgia" pitchFamily="18" charset="0"/>
              </a:rPr>
              <a:t>Medal Award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71650" y="4572000"/>
            <a:ext cx="6616700" cy="914400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dirty="0" smtClean="0">
                <a:solidFill>
                  <a:srgbClr val="627C8A"/>
                </a:solidFill>
                <a:latin typeface="Georgia" pitchFamily="18" charset="0"/>
              </a:rPr>
              <a:t>Abegail Prado &amp; </a:t>
            </a:r>
            <a:r>
              <a:rPr lang="en-US" dirty="0" err="1" smtClean="0">
                <a:solidFill>
                  <a:srgbClr val="627C8A"/>
                </a:solidFill>
                <a:latin typeface="Georgia" pitchFamily="18" charset="0"/>
              </a:rPr>
              <a:t>Sherone</a:t>
            </a:r>
            <a:r>
              <a:rPr lang="en-US" dirty="0" smtClean="0">
                <a:solidFill>
                  <a:srgbClr val="627C8A"/>
                </a:solidFill>
                <a:latin typeface="Georgia" pitchFamily="18" charset="0"/>
              </a:rPr>
              <a:t> Barnes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4300" dirty="0" smtClean="0">
                <a:solidFill>
                  <a:srgbClr val="0033CC"/>
                </a:solidFill>
                <a:latin typeface="Georgia" pitchFamily="18" charset="0"/>
              </a:rPr>
              <a:t>Award Process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4D626C"/>
              </a:buClr>
              <a:buFontTx/>
              <a:buChar char="•"/>
            </a:pPr>
            <a:r>
              <a:rPr lang="en-US" sz="2700" dirty="0" smtClean="0">
                <a:solidFill>
                  <a:srgbClr val="4D626C"/>
                </a:solidFill>
                <a:latin typeface="Georgia" pitchFamily="18" charset="0"/>
              </a:rPr>
              <a:t>Award chosen by a 15 member committee</a:t>
            </a:r>
            <a:endParaRPr lang="en-US" sz="2700" dirty="0" smtClean="0">
              <a:solidFill>
                <a:srgbClr val="4D626C"/>
              </a:solidFill>
              <a:latin typeface="Georgia" pitchFamily="18" charset="0"/>
            </a:endParaRP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4D626C"/>
              </a:buClr>
              <a:buFontTx/>
              <a:buNone/>
            </a:pPr>
            <a:endParaRPr lang="en-US" sz="2700" dirty="0" smtClean="0">
              <a:solidFill>
                <a:srgbClr val="4D626C"/>
              </a:solidFill>
              <a:latin typeface="Georgia" pitchFamily="18" charset="0"/>
            </a:endParaRP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dirty="0" smtClean="0">
                <a:solidFill>
                  <a:srgbClr val="4D626C"/>
                </a:solidFill>
                <a:latin typeface="Georgia" pitchFamily="18" charset="0"/>
              </a:rPr>
              <a:t>Committee composed of:</a:t>
            </a:r>
          </a:p>
          <a:p>
            <a:pPr lvl="2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300" dirty="0" smtClean="0">
                <a:solidFill>
                  <a:srgbClr val="4D626C"/>
                </a:solidFill>
                <a:latin typeface="Georgia" pitchFamily="18" charset="0"/>
              </a:rPr>
              <a:t> 8 persons elected by the American Library Association (ALSC)</a:t>
            </a:r>
          </a:p>
          <a:p>
            <a:pPr lvl="2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300" dirty="0" smtClean="0">
                <a:solidFill>
                  <a:srgbClr val="4D626C"/>
                </a:solidFill>
                <a:latin typeface="Georgia" pitchFamily="18" charset="0"/>
              </a:rPr>
              <a:t>7 persons appointed by the ALSC president</a:t>
            </a:r>
            <a:endParaRPr lang="en-US" sz="2300" dirty="0" smtClean="0">
              <a:solidFill>
                <a:srgbClr val="4D626C"/>
              </a:solidFill>
              <a:latin typeface="Georgia" pitchFamily="18" charset="0"/>
            </a:endParaRP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endParaRPr lang="en-US" sz="2700" dirty="0" smtClean="0">
              <a:solidFill>
                <a:srgbClr val="4D626C"/>
              </a:solidFill>
              <a:latin typeface="Georgia" pitchFamily="18" charset="0"/>
            </a:endParaRP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4D626C"/>
              </a:buClr>
              <a:buFontTx/>
              <a:buChar char="•"/>
            </a:pPr>
            <a:r>
              <a:rPr lang="en-US" sz="2700" dirty="0" smtClean="0">
                <a:solidFill>
                  <a:srgbClr val="4D626C"/>
                </a:solidFill>
                <a:latin typeface="Georgia" pitchFamily="18" charset="0"/>
              </a:rPr>
              <a:t>At time the committee has received over 700 entries for consideration  </a:t>
            </a:r>
            <a:endParaRPr lang="en-US" sz="2700" dirty="0" smtClean="0">
              <a:solidFill>
                <a:srgbClr val="4D626C"/>
              </a:solidFill>
              <a:latin typeface="Georgia" pitchFamily="18" charset="0"/>
            </a:endParaRP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4D626C"/>
              </a:buClr>
              <a:buFontTx/>
              <a:buNone/>
            </a:pPr>
            <a:endParaRPr lang="en-US" sz="2700" dirty="0" smtClean="0">
              <a:solidFill>
                <a:srgbClr val="4D626C"/>
              </a:solidFill>
              <a:latin typeface="Georgia" pitchFamily="18" charset="0"/>
            </a:endParaRP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4D626C"/>
              </a:buClr>
              <a:buFontTx/>
              <a:buChar char="•"/>
            </a:pPr>
            <a:r>
              <a:rPr lang="en-US" sz="2700" dirty="0" smtClean="0">
                <a:solidFill>
                  <a:srgbClr val="4D626C"/>
                </a:solidFill>
                <a:latin typeface="Georgia" pitchFamily="18" charset="0"/>
              </a:rPr>
              <a:t>The deadline for receiving works is December 31</a:t>
            </a:r>
            <a:endParaRPr lang="en-US" sz="2700" dirty="0" smtClean="0">
              <a:solidFill>
                <a:srgbClr val="4D626C"/>
              </a:solidFill>
              <a:latin typeface="Georgia" pitchFamily="18" charset="0"/>
            </a:endParaRP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dirty="0" smtClean="0">
              <a:solidFill>
                <a:srgbClr val="4D626C"/>
              </a:solidFill>
              <a:latin typeface="Georgia" pitchFamily="18" charset="0"/>
            </a:endParaRPr>
          </a:p>
          <a:p>
            <a:pPr eaLnBrk="1" hangingPunct="1"/>
            <a:endParaRPr lang="en-US" sz="2800" dirty="0" smtClean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736600" y="304800"/>
            <a:ext cx="8636000" cy="1271588"/>
          </a:xfrm>
        </p:spPr>
        <p:txBody>
          <a:bodyPr/>
          <a:lstStyle/>
          <a:p>
            <a:pPr algn="l" eaLnBrk="1" hangingPunct="1"/>
            <a:r>
              <a:rPr lang="en-US" sz="4300" dirty="0" smtClean="0">
                <a:solidFill>
                  <a:srgbClr val="0033CC"/>
                </a:solidFill>
                <a:latin typeface="Georgia" pitchFamily="18" charset="0"/>
              </a:rPr>
              <a:t>Criteria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5918200" cy="5867400"/>
          </a:xfrm>
        </p:spPr>
        <p:txBody>
          <a:bodyPr/>
          <a:lstStyle/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200" dirty="0" smtClean="0">
                <a:solidFill>
                  <a:srgbClr val="4D626C"/>
                </a:solidFill>
                <a:latin typeface="Georgia" pitchFamily="18" charset="0"/>
              </a:rPr>
              <a:t>Interpretation of the story, theme and/or concept</a:t>
            </a: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endParaRPr lang="en-US" sz="3200" dirty="0" smtClean="0">
              <a:solidFill>
                <a:srgbClr val="4D626C"/>
              </a:solidFill>
              <a:latin typeface="Georgia" pitchFamily="18" charset="0"/>
            </a:endParaRP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200" dirty="0" smtClean="0">
                <a:solidFill>
                  <a:srgbClr val="4D626C"/>
                </a:solidFill>
                <a:latin typeface="Georgia" pitchFamily="18" charset="0"/>
              </a:rPr>
              <a:t>Whether the illustrations are suitable for the book</a:t>
            </a: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endParaRPr lang="en-US" sz="3200" dirty="0" smtClean="0">
              <a:solidFill>
                <a:srgbClr val="4D626C"/>
              </a:solidFill>
              <a:latin typeface="Georgia" pitchFamily="18" charset="0"/>
            </a:endParaRP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200" dirty="0" smtClean="0">
                <a:solidFill>
                  <a:srgbClr val="4D626C"/>
                </a:solidFill>
                <a:latin typeface="Georgia" pitchFamily="18" charset="0"/>
              </a:rPr>
              <a:t>Are the pictures successful in depicting the plot, theme, characters, setting, mood and any other information relevant to the story</a:t>
            </a: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endParaRPr lang="en-US" sz="3200" dirty="0" smtClean="0">
              <a:solidFill>
                <a:srgbClr val="4D626C"/>
              </a:solidFill>
              <a:latin typeface="Georgia" pitchFamily="18" charset="0"/>
            </a:endParaRPr>
          </a:p>
        </p:txBody>
      </p:sp>
      <p:pic>
        <p:nvPicPr>
          <p:cNvPr id="23556" name="Picture 4" descr="the-lion-and-the-mouse-by-jerry-pinkney-profi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5000" y="1828800"/>
            <a:ext cx="2857500" cy="2476500"/>
          </a:xfrm>
          <a:prstGeom prst="rect">
            <a:avLst/>
          </a:prstGeom>
          <a:noFill/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6964363" y="4476750"/>
            <a:ext cx="31877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i="1" dirty="0">
                <a:solidFill>
                  <a:schemeClr val="accent2"/>
                </a:solidFill>
                <a:latin typeface="Courier New" pitchFamily="49" charset="0"/>
              </a:rPr>
              <a:t>2010 Winner</a:t>
            </a:r>
          </a:p>
          <a:p>
            <a:pPr algn="ctr"/>
            <a:r>
              <a:rPr lang="en-US" sz="1800" i="1" dirty="0">
                <a:solidFill>
                  <a:schemeClr val="accent2"/>
                </a:solidFill>
                <a:latin typeface="Courier New" pitchFamily="49" charset="0"/>
              </a:rPr>
              <a:t>The Lion and the Mouse</a:t>
            </a:r>
          </a:p>
          <a:p>
            <a:pPr algn="ctr"/>
            <a:r>
              <a:rPr lang="en-US" sz="1800" i="1" dirty="0">
                <a:solidFill>
                  <a:schemeClr val="accent2"/>
                </a:solidFill>
                <a:latin typeface="Courier New" pitchFamily="49" charset="0"/>
              </a:rPr>
              <a:t>By Jerry Pinkney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700" dirty="0" smtClean="0">
                <a:solidFill>
                  <a:srgbClr val="0033CC"/>
                </a:solidFill>
                <a:latin typeface="Georgia" pitchFamily="18" charset="0"/>
              </a:rPr>
              <a:t>Criteria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200275"/>
            <a:ext cx="5765800" cy="4573588"/>
          </a:xfrm>
        </p:spPr>
        <p:txBody>
          <a:bodyPr/>
          <a:lstStyle/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200" dirty="0" smtClean="0">
                <a:solidFill>
                  <a:srgbClr val="4D626C"/>
                </a:solidFill>
                <a:latin typeface="Georgia" pitchFamily="18" charset="0"/>
              </a:rPr>
              <a:t>The pictures can not rely upon media in order to be understood or enjoyed.</a:t>
            </a: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endParaRPr lang="en-US" sz="3200" dirty="0" smtClean="0">
              <a:solidFill>
                <a:srgbClr val="4D626C"/>
              </a:solidFill>
              <a:latin typeface="Georgia" pitchFamily="18" charset="0"/>
            </a:endParaRP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3200" dirty="0" smtClean="0">
                <a:solidFill>
                  <a:srgbClr val="4D626C"/>
                </a:solidFill>
                <a:latin typeface="Georgia" pitchFamily="18" charset="0"/>
              </a:rPr>
              <a:t>The text (if any) and other components are of secondary importance to the pictures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</a:pPr>
            <a:endParaRPr lang="en-US" dirty="0" smtClean="0">
              <a:solidFill>
                <a:srgbClr val="4D626C"/>
              </a:solidFill>
              <a:latin typeface="Georgia" pitchFamily="18" charset="0"/>
            </a:endParaRPr>
          </a:p>
          <a:p>
            <a:endParaRPr lang="en-US" dirty="0" smtClean="0"/>
          </a:p>
        </p:txBody>
      </p:sp>
      <p:pic>
        <p:nvPicPr>
          <p:cNvPr id="28677" name="Picture 5" descr="house-in-the-night-cov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5000" y="1752600"/>
            <a:ext cx="2493963" cy="3200400"/>
          </a:xfrm>
          <a:prstGeom prst="rect">
            <a:avLst/>
          </a:prstGeom>
          <a:noFill/>
        </p:spPr>
      </p:pic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6680200" y="5181600"/>
            <a:ext cx="31877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i="1" dirty="0">
                <a:solidFill>
                  <a:schemeClr val="accent2"/>
                </a:solidFill>
                <a:latin typeface="Courier New" pitchFamily="49" charset="0"/>
              </a:rPr>
              <a:t>2009 Winner</a:t>
            </a:r>
          </a:p>
          <a:p>
            <a:pPr algn="ctr"/>
            <a:r>
              <a:rPr lang="en-US" sz="1800" i="1" dirty="0">
                <a:solidFill>
                  <a:schemeClr val="accent2"/>
                </a:solidFill>
                <a:latin typeface="Courier New" pitchFamily="49" charset="0"/>
              </a:rPr>
              <a:t>The House in the Night</a:t>
            </a:r>
          </a:p>
          <a:p>
            <a:pPr algn="ctr"/>
            <a:r>
              <a:rPr lang="en-US" sz="1800" i="1" dirty="0">
                <a:solidFill>
                  <a:schemeClr val="accent2"/>
                </a:solidFill>
                <a:latin typeface="Courier New" pitchFamily="49" charset="0"/>
              </a:rPr>
              <a:t>By Susan Marie Swanson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24578" name="Picture 2" descr="http://cmsimg.citizen-times.com/apps/pbcsi.dll/bilde?Site=B0&amp;Date=20110130&amp;Category=COLUMNISTS&amp;ArtNo=301300018&amp;Ref=AR&amp;MaxW=640&amp;Border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2000" y="685800"/>
            <a:ext cx="57912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460750" y="5953125"/>
            <a:ext cx="29225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i="1" dirty="0">
                <a:solidFill>
                  <a:schemeClr val="accent2"/>
                </a:solidFill>
                <a:latin typeface="Courier New" pitchFamily="49" charset="0"/>
              </a:rPr>
              <a:t>2011 Winner</a:t>
            </a:r>
          </a:p>
          <a:p>
            <a:pPr algn="ctr"/>
            <a:r>
              <a:rPr lang="en-US" i="1" dirty="0">
                <a:solidFill>
                  <a:schemeClr val="accent2"/>
                </a:solidFill>
                <a:latin typeface="Courier New" pitchFamily="49" charset="0"/>
              </a:rPr>
              <a:t>By Philip Stead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900" dirty="0" smtClean="0">
                <a:solidFill>
                  <a:srgbClr val="0033CC"/>
                </a:solidFill>
                <a:latin typeface="Georgia" pitchFamily="18" charset="0"/>
              </a:rPr>
              <a:t>Illustrations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812800" y="2200275"/>
            <a:ext cx="8585200" cy="4573588"/>
          </a:xfrm>
        </p:spPr>
        <p:txBody>
          <a:bodyPr/>
          <a:lstStyle/>
          <a:p>
            <a:r>
              <a:rPr lang="en-US" sz="3200" dirty="0" smtClean="0">
                <a:solidFill>
                  <a:srgbClr val="4D626C"/>
                </a:solidFill>
                <a:latin typeface="Georgia" pitchFamily="18" charset="0"/>
              </a:rPr>
              <a:t>Erin Stead employs woodblock printing techniques and pencil.</a:t>
            </a:r>
          </a:p>
          <a:p>
            <a:pPr>
              <a:buFontTx/>
              <a:buNone/>
            </a:pPr>
            <a:endParaRPr lang="en-US" sz="3200" dirty="0" smtClean="0">
              <a:solidFill>
                <a:srgbClr val="4D626C"/>
              </a:solidFill>
              <a:latin typeface="Georgia" pitchFamily="18" charset="0"/>
            </a:endParaRPr>
          </a:p>
          <a:p>
            <a:r>
              <a:rPr lang="en-US" sz="3200" dirty="0" smtClean="0">
                <a:solidFill>
                  <a:srgbClr val="4D626C"/>
                </a:solidFill>
                <a:latin typeface="Georgia" pitchFamily="18" charset="0"/>
              </a:rPr>
              <a:t>The figures are detailed with light, delicate lines.</a:t>
            </a:r>
          </a:p>
          <a:p>
            <a:pPr>
              <a:buFontTx/>
              <a:buNone/>
            </a:pPr>
            <a:endParaRPr lang="en-US" sz="3200" dirty="0" smtClean="0">
              <a:solidFill>
                <a:srgbClr val="4D626C"/>
              </a:solidFill>
              <a:latin typeface="Georgia" pitchFamily="18" charset="0"/>
            </a:endParaRPr>
          </a:p>
          <a:p>
            <a:r>
              <a:rPr lang="en-US" sz="3200" dirty="0" smtClean="0">
                <a:solidFill>
                  <a:srgbClr val="4D626C"/>
                </a:solidFill>
                <a:latin typeface="Georgia" pitchFamily="18" charset="0"/>
              </a:rPr>
              <a:t>Colors were used sparely – mostly muted green, brown and yellow.</a:t>
            </a:r>
          </a:p>
          <a:p>
            <a:endParaRPr lang="en-US" sz="3200" dirty="0" smtClean="0">
              <a:solidFill>
                <a:srgbClr val="4D626C"/>
              </a:solidFill>
              <a:latin typeface="Georgia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l"/>
            <a:r>
              <a:rPr lang="en-US" sz="3900" dirty="0" smtClean="0">
                <a:solidFill>
                  <a:srgbClr val="0033CC"/>
                </a:solidFill>
                <a:latin typeface="Georgia" pitchFamily="18" charset="0"/>
              </a:rPr>
              <a:t>A Sick Day for Amos McGee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2200275"/>
            <a:ext cx="7899400" cy="4573588"/>
          </a:xfrm>
        </p:spPr>
        <p:txBody>
          <a:bodyPr/>
          <a:lstStyle/>
          <a:p>
            <a:r>
              <a:rPr lang="en-US" dirty="0" smtClean="0">
                <a:solidFill>
                  <a:srgbClr val="4D626C"/>
                </a:solidFill>
                <a:latin typeface="Georgia" pitchFamily="18" charset="0"/>
              </a:rPr>
              <a:t>It is a picture book of rare elegance. </a:t>
            </a:r>
          </a:p>
          <a:p>
            <a:endParaRPr lang="en-US" dirty="0" smtClean="0">
              <a:solidFill>
                <a:srgbClr val="4D626C"/>
              </a:solidFill>
              <a:latin typeface="Georgia" pitchFamily="18" charset="0"/>
            </a:endParaRPr>
          </a:p>
          <a:p>
            <a:r>
              <a:rPr lang="en-US" dirty="0" smtClean="0">
                <a:solidFill>
                  <a:srgbClr val="4D626C"/>
                </a:solidFill>
                <a:latin typeface="Georgia" pitchFamily="18" charset="0"/>
              </a:rPr>
              <a:t>Events unfold slowly in the story</a:t>
            </a:r>
          </a:p>
          <a:p>
            <a:endParaRPr lang="en-US" dirty="0" smtClean="0">
              <a:solidFill>
                <a:srgbClr val="4D626C"/>
              </a:solidFill>
              <a:latin typeface="Georgia" pitchFamily="18" charset="0"/>
            </a:endParaRPr>
          </a:p>
          <a:p>
            <a:r>
              <a:rPr lang="en-US" dirty="0" smtClean="0">
                <a:solidFill>
                  <a:srgbClr val="4D626C"/>
                </a:solidFill>
                <a:latin typeface="Georgia" pitchFamily="18" charset="0"/>
              </a:rPr>
              <a:t>The gentle tone of the story and the thoughtful, lyrical writing compels the reader to slow down.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900" dirty="0" smtClean="0">
                <a:solidFill>
                  <a:srgbClr val="0033CC"/>
                </a:solidFill>
                <a:latin typeface="Georgia" pitchFamily="18" charset="0"/>
              </a:rPr>
              <a:t>Special Quality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200275"/>
            <a:ext cx="8432800" cy="4573588"/>
          </a:xfrm>
        </p:spPr>
        <p:txBody>
          <a:bodyPr/>
          <a:lstStyle/>
          <a:p>
            <a:r>
              <a:rPr lang="en-US" dirty="0" smtClean="0">
                <a:solidFill>
                  <a:srgbClr val="4D626C"/>
                </a:solidFill>
                <a:latin typeface="Georgia" pitchFamily="18" charset="0"/>
              </a:rPr>
              <a:t>It has the capacity to encourage readers to suspend disbelief. </a:t>
            </a:r>
          </a:p>
          <a:p>
            <a:endParaRPr lang="en-US" dirty="0" smtClean="0">
              <a:solidFill>
                <a:srgbClr val="4D626C"/>
              </a:solidFill>
              <a:latin typeface="Georgia" pitchFamily="18" charset="0"/>
            </a:endParaRPr>
          </a:p>
          <a:p>
            <a:r>
              <a:rPr lang="en-US" dirty="0" smtClean="0">
                <a:solidFill>
                  <a:srgbClr val="4D626C"/>
                </a:solidFill>
                <a:latin typeface="Georgia" pitchFamily="18" charset="0"/>
              </a:rPr>
              <a:t>The whole story seems true. </a:t>
            </a:r>
          </a:p>
          <a:p>
            <a:pPr>
              <a:buFontTx/>
              <a:buNone/>
            </a:pPr>
            <a:endParaRPr lang="en-US" dirty="0" smtClean="0">
              <a:solidFill>
                <a:srgbClr val="4D626C"/>
              </a:solidFill>
              <a:latin typeface="Georgia" pitchFamily="18" charset="0"/>
            </a:endParaRPr>
          </a:p>
          <a:p>
            <a:r>
              <a:rPr lang="en-US" dirty="0" smtClean="0">
                <a:solidFill>
                  <a:srgbClr val="4D626C"/>
                </a:solidFill>
                <a:latin typeface="Georgia" pitchFamily="18" charset="0"/>
              </a:rPr>
              <a:t>Not only that, the story is a sweet statement about the importance of friendship</a:t>
            </a:r>
            <a:r>
              <a:rPr lang="en-US" b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900" dirty="0" smtClean="0">
                <a:solidFill>
                  <a:srgbClr val="0033CC"/>
                </a:solidFill>
                <a:latin typeface="Georgia" pitchFamily="18" charset="0"/>
              </a:rPr>
              <a:t>Randolph Caldecott Award Winners</a:t>
            </a:r>
          </a:p>
        </p:txBody>
      </p:sp>
      <p:pic>
        <p:nvPicPr>
          <p:cNvPr id="26626" name="Picture 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9600" y="2743200"/>
            <a:ext cx="18891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0600" y="2743200"/>
            <a:ext cx="17557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1955800" y="4724400"/>
            <a:ext cx="1792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1938 to 1972</a:t>
            </a:r>
          </a:p>
        </p:txBody>
      </p:sp>
      <p:sp>
        <p:nvSpPr>
          <p:cNvPr id="26629" name="Text Box 7"/>
          <p:cNvSpPr txBox="1">
            <a:spLocks noChangeArrowheads="1"/>
          </p:cNvSpPr>
          <p:nvPr/>
        </p:nvSpPr>
        <p:spPr bwMode="auto">
          <a:xfrm>
            <a:off x="5994400" y="4648200"/>
            <a:ext cx="1792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1972 to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755650" y="406400"/>
            <a:ext cx="8451850" cy="1219200"/>
          </a:xfrm>
        </p:spPr>
        <p:txBody>
          <a:bodyPr lIns="0" tIns="0" rIns="0" bIns="0" anchor="t"/>
          <a:lstStyle/>
          <a:p>
            <a:pPr eaLnBrk="1" hangingPunct="1">
              <a:lnSpc>
                <a:spcPct val="95000"/>
              </a:lnSpc>
            </a:pPr>
            <a:r>
              <a:rPr lang="en-US" sz="3900" dirty="0" smtClean="0">
                <a:solidFill>
                  <a:srgbClr val="0033CC"/>
                </a:solidFill>
                <a:latin typeface="Georgia" pitchFamily="18" charset="0"/>
              </a:rPr>
              <a:t>Sources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52450" y="1422400"/>
            <a:ext cx="8870950" cy="3806825"/>
          </a:xfrm>
        </p:spPr>
        <p:txBody>
          <a:bodyPr lIns="0" tIns="0" rIns="0" bIns="0"/>
          <a:lstStyle/>
          <a:p>
            <a:pPr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4000" u="sng" dirty="0" smtClean="0">
                <a:solidFill>
                  <a:schemeClr val="accent2"/>
                </a:solidFill>
                <a:latin typeface="Georgia" pitchFamily="18" charset="0"/>
                <a:hlinkClick r:id="rId2"/>
              </a:rPr>
              <a:t>http://www.randolphcaldecott.org.uk/who.htm</a:t>
            </a:r>
            <a:endParaRPr lang="en-US" sz="3600" dirty="0" smtClean="0">
              <a:solidFill>
                <a:schemeClr val="accent2"/>
              </a:solidFill>
            </a:endParaRPr>
          </a:p>
          <a:p>
            <a:pPr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4000" dirty="0" smtClean="0">
                <a:solidFill>
                  <a:schemeClr val="accent2"/>
                </a:solidFill>
                <a:latin typeface="Georgia" pitchFamily="18" charset="0"/>
              </a:rPr>
              <a:t>pictures from google.com</a:t>
            </a:r>
            <a:endParaRPr lang="en-US" sz="3600" dirty="0" smtClean="0">
              <a:solidFill>
                <a:schemeClr val="accent2"/>
              </a:solidFill>
            </a:endParaRPr>
          </a:p>
          <a:p>
            <a:pPr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1700" u="sng" dirty="0" smtClean="0">
                <a:solidFill>
                  <a:schemeClr val="accent2"/>
                </a:solidFill>
                <a:latin typeface="Georgia" pitchFamily="18" charset="0"/>
                <a:hlinkClick r:id="rId3"/>
              </a:rPr>
              <a:t>http://www.ala.org/ala/mgrps/divs/alsc/awardsgrants/bookmedia/caldecottmedal/caldecotthonors/caldecottmedal.cfm</a:t>
            </a:r>
            <a:endParaRPr lang="en-US" sz="3600" dirty="0" smtClean="0">
              <a:solidFill>
                <a:schemeClr val="accent2"/>
              </a:solidFill>
            </a:endParaRPr>
          </a:p>
          <a:p>
            <a:pPr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1700" u="sng" dirty="0" smtClean="0">
                <a:solidFill>
                  <a:schemeClr val="accent2"/>
                </a:solidFill>
                <a:latin typeface="Georgia" pitchFamily="18" charset="0"/>
                <a:hlinkClick r:id="rId4"/>
              </a:rPr>
              <a:t>http://www.ala.org/ala/mgrps/divs/alsc/awardsgrants/bookmedia/caldecottmedal/aboutcaldecott/aboutcaldecott.cfm</a:t>
            </a:r>
            <a:endParaRPr lang="en-US" sz="3600" dirty="0" smtClean="0">
              <a:solidFill>
                <a:schemeClr val="accent2"/>
              </a:solidFill>
            </a:endParaRPr>
          </a:p>
          <a:p>
            <a:pPr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1700" u="sng" dirty="0" smtClean="0">
                <a:solidFill>
                  <a:schemeClr val="accent2"/>
                </a:solidFill>
                <a:latin typeface="Georgia" pitchFamily="18" charset="0"/>
                <a:hlinkClick r:id="rId5"/>
              </a:rPr>
              <a:t>http://en.wikipedia.org/wiki/Caldecott_Medal</a:t>
            </a:r>
            <a:endParaRPr lang="en-US" sz="3600" dirty="0" smtClean="0">
              <a:solidFill>
                <a:schemeClr val="accent2"/>
              </a:solidFill>
            </a:endParaRPr>
          </a:p>
          <a:p>
            <a:pPr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1700" u="sng" dirty="0" smtClean="0">
                <a:solidFill>
                  <a:schemeClr val="accent2"/>
                </a:solidFill>
                <a:latin typeface="Georgia" pitchFamily="18" charset="0"/>
                <a:hlinkClick r:id="rId6"/>
              </a:rPr>
              <a:t>http://lookingglassreview.com/html/randolph_caldecott.html</a:t>
            </a:r>
            <a:endParaRPr lang="en-US" sz="1700" u="sng" dirty="0" smtClean="0">
              <a:solidFill>
                <a:schemeClr val="accent2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57250" y="3048000"/>
            <a:ext cx="8445500" cy="1219200"/>
          </a:xfrm>
        </p:spPr>
        <p:txBody>
          <a:bodyPr lIns="0" tIns="0" rIns="0" bIns="0" anchor="t"/>
          <a:lstStyle/>
          <a:p>
            <a:pPr eaLnBrk="1" hangingPunct="1">
              <a:lnSpc>
                <a:spcPct val="95000"/>
              </a:lnSpc>
            </a:pPr>
            <a:r>
              <a:rPr lang="en-US" sz="4800" smtClean="0">
                <a:solidFill>
                  <a:srgbClr val="00BDEC"/>
                </a:solidFill>
                <a:latin typeface="Georgia" pitchFamily="18" charset="0"/>
              </a:rPr>
              <a:t>Introduction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71650" y="4572000"/>
            <a:ext cx="6616700" cy="914400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mtClean="0">
                <a:solidFill>
                  <a:srgbClr val="627C8A"/>
                </a:solidFill>
                <a:latin typeface="Georgia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4300" smtClean="0">
                <a:solidFill>
                  <a:srgbClr val="0033CC"/>
                </a:solidFill>
                <a:latin typeface="Georgia" pitchFamily="18" charset="0"/>
              </a:rPr>
              <a:t>Introduction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0" indent="0" algn="ctr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4800" smtClean="0">
                <a:solidFill>
                  <a:srgbClr val="4D626C"/>
                </a:solidFill>
                <a:latin typeface="Georgia" pitchFamily="18" charset="0"/>
              </a:rPr>
              <a:t>Each year an illustrated children's book determined to be the most "distinguished" in terms of excellence and appeal to children is chosen as winner of the Caldecott Award Medal.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57250" y="3048000"/>
            <a:ext cx="8445500" cy="1219200"/>
          </a:xfrm>
        </p:spPr>
        <p:txBody>
          <a:bodyPr lIns="0" tIns="0" rIns="0" bIns="0" anchor="t"/>
          <a:lstStyle/>
          <a:p>
            <a:pPr eaLnBrk="1" hangingPunct="1">
              <a:lnSpc>
                <a:spcPct val="95000"/>
              </a:lnSpc>
            </a:pPr>
            <a:r>
              <a:rPr lang="en-US" sz="4800" smtClean="0">
                <a:solidFill>
                  <a:srgbClr val="00BDEC"/>
                </a:solidFill>
                <a:latin typeface="Georgia" pitchFamily="18" charset="0"/>
              </a:rPr>
              <a:t>Brief History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71650" y="4572000"/>
            <a:ext cx="6616700" cy="914400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mtClean="0">
                <a:solidFill>
                  <a:srgbClr val="627C8A"/>
                </a:solidFill>
                <a:latin typeface="Georgia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4300" smtClean="0">
                <a:solidFill>
                  <a:srgbClr val="0033CC"/>
                </a:solidFill>
                <a:latin typeface="Georgia" pitchFamily="18" charset="0"/>
              </a:rPr>
              <a:t>Who is Randolph Caldecott?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47650" y="1828800"/>
            <a:ext cx="4584700" cy="5486400"/>
          </a:xfrm>
        </p:spPr>
        <p:txBody>
          <a:bodyPr lIns="0" tIns="0" rIns="0" bIns="0"/>
          <a:lstStyle/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300" smtClean="0">
                <a:solidFill>
                  <a:srgbClr val="4D626C"/>
                </a:solidFill>
                <a:latin typeface="Georgia" pitchFamily="18" charset="0"/>
              </a:rPr>
              <a:t>(1846-1886)</a:t>
            </a:r>
            <a:endParaRPr lang="en-US" sz="2400" smtClean="0"/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300" smtClean="0">
                <a:solidFill>
                  <a:srgbClr val="4D626C"/>
                </a:solidFill>
                <a:latin typeface="Georgia" pitchFamily="18" charset="0"/>
              </a:rPr>
              <a:t> </a:t>
            </a:r>
            <a:endParaRPr lang="en-US" sz="240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300" smtClean="0">
                <a:solidFill>
                  <a:srgbClr val="4D626C"/>
                </a:solidFill>
                <a:latin typeface="Georgia" pitchFamily="18" charset="0"/>
              </a:rPr>
              <a:t>He transformed the world of children's books in the Victorian era. </a:t>
            </a:r>
            <a:endParaRPr lang="en-US" sz="2000" smtClean="0"/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300" smtClean="0">
                <a:solidFill>
                  <a:srgbClr val="4D626C"/>
                </a:solidFill>
                <a:latin typeface="Georgia" pitchFamily="18" charset="0"/>
              </a:rPr>
              <a:t> </a:t>
            </a:r>
            <a:endParaRPr lang="en-US" sz="2400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300" smtClean="0">
                <a:solidFill>
                  <a:srgbClr val="4D626C"/>
                </a:solidFill>
                <a:latin typeface="Georgia" pitchFamily="18" charset="0"/>
              </a:rPr>
              <a:t>His illustrations for children were unique to their time in both their humor, and their ability to create a sense of movement, vitality, and action that complemented the stories they accompanied.</a:t>
            </a:r>
          </a:p>
        </p:txBody>
      </p:sp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04000" y="1016000"/>
            <a:ext cx="2986088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04000" y="4368800"/>
            <a:ext cx="2884488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00" y="3352800"/>
            <a:ext cx="145256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4300" smtClean="0">
                <a:solidFill>
                  <a:srgbClr val="0033CC"/>
                </a:solidFill>
                <a:latin typeface="Georgia" pitchFamily="18" charset="0"/>
              </a:rPr>
              <a:t>The Randolph Caldecott Medal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422400"/>
            <a:ext cx="9671050" cy="5478463"/>
          </a:xfrm>
        </p:spPr>
        <p:txBody>
          <a:bodyPr lIns="0" tIns="0" rIns="0" bIns="0"/>
          <a:lstStyle/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smtClean="0">
                <a:solidFill>
                  <a:srgbClr val="4D626C"/>
                </a:solidFill>
                <a:latin typeface="Georgia" pitchFamily="18" charset="0"/>
              </a:rPr>
              <a:t>In 1937, René Paul Chambellan designed the Caldecott Medal. </a:t>
            </a:r>
            <a:endParaRPr lang="en-US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smtClean="0">
                <a:solidFill>
                  <a:srgbClr val="4D626C"/>
                </a:solidFill>
                <a:latin typeface="Georgia" pitchFamily="18" charset="0"/>
              </a:rPr>
              <a:t>The bronze medal has the winner's name and the date engraved on the back. </a:t>
            </a:r>
            <a:endParaRPr lang="en-US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smtClean="0">
                <a:solidFill>
                  <a:srgbClr val="4D626C"/>
                </a:solidFill>
                <a:latin typeface="Georgia" pitchFamily="18" charset="0"/>
              </a:rPr>
              <a:t>Caldecott Medal inscription reads, "Awarded annually by the Children's and School Librarians Sections of the American Library Association." 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4572000"/>
            <a:ext cx="5214938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4300" smtClean="0">
                <a:solidFill>
                  <a:srgbClr val="0033CC"/>
                </a:solidFill>
                <a:latin typeface="Georgia" pitchFamily="18" charset="0"/>
              </a:rPr>
              <a:t>Frederic G. Melcher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3838" y="1339850"/>
            <a:ext cx="5578475" cy="7446963"/>
          </a:xfrm>
        </p:spPr>
        <p:txBody>
          <a:bodyPr lIns="0" tIns="0" rIns="0" bIns="0"/>
          <a:lstStyle/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smtClean="0">
                <a:solidFill>
                  <a:srgbClr val="4D626C"/>
                </a:solidFill>
                <a:latin typeface="Georgia" pitchFamily="18" charset="0"/>
              </a:rPr>
              <a:t>He was the co-editor of </a:t>
            </a:r>
            <a:r>
              <a:rPr lang="en-US" sz="2700" i="1" smtClean="0">
                <a:solidFill>
                  <a:srgbClr val="4D626C"/>
                </a:solidFill>
                <a:latin typeface="Georgia" pitchFamily="18" charset="0"/>
              </a:rPr>
              <a:t>Publishers Weekly</a:t>
            </a:r>
            <a:r>
              <a:rPr lang="en-US" sz="2700" smtClean="0">
                <a:solidFill>
                  <a:srgbClr val="4D626C"/>
                </a:solidFill>
                <a:latin typeface="Georgia" pitchFamily="18" charset="0"/>
              </a:rPr>
              <a:t> in New York City and founder of Children's Book Week and established the Randolph Caldecott Award.</a:t>
            </a:r>
            <a:endParaRPr lang="en-US" smtClean="0"/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smtClean="0">
                <a:solidFill>
                  <a:srgbClr val="4D626C"/>
                </a:solidFill>
                <a:latin typeface="Georgia" pitchFamily="18" charset="0"/>
              </a:rPr>
              <a:t> </a:t>
            </a:r>
            <a:endParaRPr lang="en-US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smtClean="0">
                <a:solidFill>
                  <a:srgbClr val="4D626C"/>
                </a:solidFill>
                <a:latin typeface="Georgia" pitchFamily="18" charset="0"/>
              </a:rPr>
              <a:t>  He was concerned that the artists creating picture books for children were as deserving of honor and encouragement as were the authors of children's books. </a:t>
            </a: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032000"/>
            <a:ext cx="3375025" cy="476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4300" smtClean="0">
                <a:solidFill>
                  <a:srgbClr val="0033CC"/>
                </a:solidFill>
                <a:latin typeface="Georgia" pitchFamily="18" charset="0"/>
              </a:rPr>
              <a:t>Who gets this award?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3838" y="1219200"/>
            <a:ext cx="5260975" cy="6056313"/>
          </a:xfrm>
        </p:spPr>
        <p:txBody>
          <a:bodyPr lIns="0" tIns="0" rIns="0" bIns="0"/>
          <a:lstStyle/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smtClean="0">
                <a:solidFill>
                  <a:srgbClr val="4D626C"/>
                </a:solidFill>
                <a:latin typeface="Georgia" pitchFamily="18" charset="0"/>
              </a:rPr>
              <a:t>This medal is to be given to the artist who had created the most distinguished picture book of the year and named in honor of the nineteenth-century English illustrator Randolph J. Caldecott. </a:t>
            </a:r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endParaRPr lang="en-US" smtClean="0"/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smtClean="0">
                <a:solidFill>
                  <a:srgbClr val="4D626C"/>
                </a:solidFill>
                <a:latin typeface="Georgia" pitchFamily="18" charset="0"/>
              </a:rPr>
              <a:t>The idea for this medal was also accepted enthusiastically by the Section for Library Work with Children of ALA and was approved by the ALA Executive Board.</a:t>
            </a:r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5450" y="2133600"/>
            <a:ext cx="4100513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5632450" y="5486400"/>
            <a:ext cx="4575175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2100" i="1">
                <a:solidFill>
                  <a:srgbClr val="7F6000"/>
                </a:solidFill>
                <a:latin typeface="Verdana" pitchFamily="34" charset="0"/>
              </a:rPr>
              <a:t>The Caldecott Award was established after the Newbery Award.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4300" dirty="0" smtClean="0">
                <a:solidFill>
                  <a:srgbClr val="0033CC"/>
                </a:solidFill>
                <a:latin typeface="Georgia" pitchFamily="18" charset="0"/>
              </a:rPr>
              <a:t>Terms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4D626C"/>
              </a:buClr>
              <a:buFontTx/>
              <a:buChar char="•"/>
            </a:pPr>
            <a:r>
              <a:rPr lang="en-US" sz="2700" smtClean="0">
                <a:solidFill>
                  <a:srgbClr val="4D626C"/>
                </a:solidFill>
                <a:latin typeface="Georgia" pitchFamily="18" charset="0"/>
              </a:rPr>
              <a:t>Awarded annually</a:t>
            </a: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4D626C"/>
              </a:buClr>
              <a:buFontTx/>
              <a:buNone/>
            </a:pPr>
            <a:endParaRPr lang="en-US" sz="2700" smtClean="0">
              <a:solidFill>
                <a:srgbClr val="4D626C"/>
              </a:solidFill>
              <a:latin typeface="Georgia" pitchFamily="18" charset="0"/>
            </a:endParaRP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700" smtClean="0">
                <a:solidFill>
                  <a:srgbClr val="4D626C"/>
                </a:solidFill>
                <a:latin typeface="Georgia" pitchFamily="18" charset="0"/>
              </a:rPr>
              <a:t>Artist/illustrators must be citizens or residents of the United States </a:t>
            </a: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endParaRPr lang="en-US" sz="2700" smtClean="0">
              <a:solidFill>
                <a:srgbClr val="4D626C"/>
              </a:solidFill>
              <a:latin typeface="Georgia" pitchFamily="18" charset="0"/>
            </a:endParaRP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4D626C"/>
              </a:buClr>
              <a:buFontTx/>
              <a:buChar char="•"/>
            </a:pPr>
            <a:r>
              <a:rPr lang="en-US" sz="2700" smtClean="0">
                <a:solidFill>
                  <a:srgbClr val="4D626C"/>
                </a:solidFill>
                <a:latin typeface="Georgia" pitchFamily="18" charset="0"/>
              </a:rPr>
              <a:t>Must be published in the United States, territory or commonwealth</a:t>
            </a: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4D626C"/>
              </a:buClr>
              <a:buFontTx/>
              <a:buNone/>
            </a:pPr>
            <a:endParaRPr lang="en-US" sz="2700" smtClean="0">
              <a:solidFill>
                <a:srgbClr val="4D626C"/>
              </a:solidFill>
              <a:latin typeface="Georgia" pitchFamily="18" charset="0"/>
            </a:endParaRP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4D626C"/>
              </a:buClr>
              <a:buFontTx/>
              <a:buChar char="•"/>
            </a:pPr>
            <a:r>
              <a:rPr lang="en-US" sz="2700" smtClean="0">
                <a:solidFill>
                  <a:srgbClr val="4D626C"/>
                </a:solidFill>
                <a:latin typeface="Georgia" pitchFamily="18" charset="0"/>
              </a:rPr>
              <a:t>Illustrations must be original work</a:t>
            </a: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 "/>
            </a:pPr>
            <a:endParaRPr lang="en-US" smtClean="0">
              <a:solidFill>
                <a:srgbClr val="4D626C"/>
              </a:solidFill>
              <a:latin typeface="Georgia" pitchFamily="18" charset="0"/>
            </a:endParaRPr>
          </a:p>
          <a:p>
            <a:pPr eaLnBrk="1" hangingPunct="1"/>
            <a:endParaRPr lang="en-US" sz="280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1445</TotalTime>
  <Words>456</Words>
  <Application>Microsoft Office PowerPoint</Application>
  <PresentationFormat>Custom</PresentationFormat>
  <Paragraphs>91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Randolph Caldecott  Medal Award</vt:lpstr>
      <vt:lpstr>Introduction</vt:lpstr>
      <vt:lpstr>Introduction</vt:lpstr>
      <vt:lpstr>Brief History</vt:lpstr>
      <vt:lpstr>Who is Randolph Caldecott?</vt:lpstr>
      <vt:lpstr>The Randolph Caldecott Medal</vt:lpstr>
      <vt:lpstr>Frederic G. Melcher</vt:lpstr>
      <vt:lpstr>Who gets this award?</vt:lpstr>
      <vt:lpstr>Terms</vt:lpstr>
      <vt:lpstr>Award Process</vt:lpstr>
      <vt:lpstr>Criteria</vt:lpstr>
      <vt:lpstr>Criteria</vt:lpstr>
      <vt:lpstr>Slide 13</vt:lpstr>
      <vt:lpstr>Illustrations</vt:lpstr>
      <vt:lpstr>A Sick Day for Amos McGee</vt:lpstr>
      <vt:lpstr>Special Quality</vt:lpstr>
      <vt:lpstr>Randolph Caldecott Award Winners</vt:lpstr>
      <vt:lpstr>Sources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sherone.barnes</cp:lastModifiedBy>
  <cp:revision>67</cp:revision>
  <dcterms:created xsi:type="dcterms:W3CDTF">2004-05-06T09:28:21Z</dcterms:created>
  <dcterms:modified xsi:type="dcterms:W3CDTF">2011-03-03T00:47:38Z</dcterms:modified>
</cp:coreProperties>
</file>